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72" r:id="rId2"/>
    <p:sldId id="256" r:id="rId3"/>
    <p:sldId id="293" r:id="rId4"/>
    <p:sldId id="282" r:id="rId5"/>
    <p:sldId id="294" r:id="rId6"/>
    <p:sldId id="286" r:id="rId7"/>
    <p:sldId id="287" r:id="rId8"/>
    <p:sldId id="288" r:id="rId9"/>
    <p:sldId id="295" r:id="rId10"/>
    <p:sldId id="296" r:id="rId11"/>
    <p:sldId id="279" r:id="rId12"/>
    <p:sldId id="297" r:id="rId13"/>
    <p:sldId id="281" r:id="rId14"/>
    <p:sldId id="280" r:id="rId15"/>
    <p:sldId id="285" r:id="rId16"/>
    <p:sldId id="289" r:id="rId17"/>
    <p:sldId id="284" r:id="rId18"/>
    <p:sldId id="290" r:id="rId19"/>
    <p:sldId id="283" r:id="rId20"/>
    <p:sldId id="291" r:id="rId21"/>
    <p:sldId id="269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8" autoAdjust="0"/>
    <p:restoredTop sz="94660"/>
  </p:normalViewPr>
  <p:slideViewPr>
    <p:cSldViewPr snapToGrid="0">
      <p:cViewPr varScale="1">
        <p:scale>
          <a:sx n="58" d="100"/>
          <a:sy n="58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600">
        <a:latin typeface="+mn-lt"/>
        <a:ea typeface="+mn-ea"/>
        <a:cs typeface="+mn-cs"/>
        <a:sym typeface="Arial"/>
      </a:defRPr>
    </a:lvl1pPr>
    <a:lvl2pPr indent="228600" defTabSz="2438400" latinLnBrk="0">
      <a:defRPr sz="3600">
        <a:latin typeface="+mn-lt"/>
        <a:ea typeface="+mn-ea"/>
        <a:cs typeface="+mn-cs"/>
        <a:sym typeface="Arial"/>
      </a:defRPr>
    </a:lvl2pPr>
    <a:lvl3pPr indent="457200" defTabSz="2438400" latinLnBrk="0">
      <a:defRPr sz="3600">
        <a:latin typeface="+mn-lt"/>
        <a:ea typeface="+mn-ea"/>
        <a:cs typeface="+mn-cs"/>
        <a:sym typeface="Arial"/>
      </a:defRPr>
    </a:lvl3pPr>
    <a:lvl4pPr indent="685800" defTabSz="2438400" latinLnBrk="0">
      <a:defRPr sz="3600">
        <a:latin typeface="+mn-lt"/>
        <a:ea typeface="+mn-ea"/>
        <a:cs typeface="+mn-cs"/>
        <a:sym typeface="Arial"/>
      </a:defRPr>
    </a:lvl4pPr>
    <a:lvl5pPr indent="914400" defTabSz="2438400" latinLnBrk="0">
      <a:defRPr sz="3600">
        <a:latin typeface="+mn-lt"/>
        <a:ea typeface="+mn-ea"/>
        <a:cs typeface="+mn-cs"/>
        <a:sym typeface="Arial"/>
      </a:defRPr>
    </a:lvl5pPr>
    <a:lvl6pPr indent="1143000" defTabSz="2438400" latinLnBrk="0">
      <a:defRPr sz="3600">
        <a:latin typeface="+mn-lt"/>
        <a:ea typeface="+mn-ea"/>
        <a:cs typeface="+mn-cs"/>
        <a:sym typeface="Arial"/>
      </a:defRPr>
    </a:lvl6pPr>
    <a:lvl7pPr indent="1371600" defTabSz="2438400" latinLnBrk="0">
      <a:defRPr sz="3600">
        <a:latin typeface="+mn-lt"/>
        <a:ea typeface="+mn-ea"/>
        <a:cs typeface="+mn-cs"/>
        <a:sym typeface="Arial"/>
      </a:defRPr>
    </a:lvl7pPr>
    <a:lvl8pPr indent="1600200" defTabSz="2438400" latinLnBrk="0">
      <a:defRPr sz="3600">
        <a:latin typeface="+mn-lt"/>
        <a:ea typeface="+mn-ea"/>
        <a:cs typeface="+mn-cs"/>
        <a:sym typeface="Arial"/>
      </a:defRPr>
    </a:lvl8pPr>
    <a:lvl9pPr indent="1828800" defTabSz="2438400" latinLnBrk="0">
      <a:defRPr sz="36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31221" y="1985533"/>
            <a:ext cx="22721601" cy="5473601"/>
          </a:xfrm>
          <a:prstGeom prst="rect">
            <a:avLst/>
          </a:prstGeom>
        </p:spPr>
        <p:txBody>
          <a:bodyPr anchor="b"/>
          <a:lstStyle>
            <a:lvl1pPr algn="ctr">
              <a:defRPr sz="138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7557666"/>
            <a:ext cx="22721602" cy="2113601"/>
          </a:xfrm>
          <a:prstGeom prst="rect">
            <a:avLst/>
          </a:prstGeom>
        </p:spPr>
        <p:txBody>
          <a:bodyPr/>
          <a:lstStyle>
            <a:lvl1pPr marL="914400" indent="-800100" algn="ctr">
              <a:lnSpc>
                <a:spcPct val="100000"/>
              </a:lnSpc>
              <a:buClrTx/>
              <a:buSzTx/>
              <a:buFontTx/>
              <a:buNone/>
              <a:defRPr sz="7400"/>
            </a:lvl1pPr>
            <a:lvl2pPr marL="914400" indent="-317500" algn="ctr">
              <a:lnSpc>
                <a:spcPct val="100000"/>
              </a:lnSpc>
              <a:buClrTx/>
              <a:buSzTx/>
              <a:buFontTx/>
              <a:buNone/>
              <a:defRPr sz="7400"/>
            </a:lvl2pPr>
            <a:lvl3pPr marL="914400" indent="139700" algn="ctr">
              <a:lnSpc>
                <a:spcPct val="100000"/>
              </a:lnSpc>
              <a:buClrTx/>
              <a:buSzTx/>
              <a:buFontTx/>
              <a:buNone/>
              <a:defRPr sz="7400"/>
            </a:lvl3pPr>
            <a:lvl4pPr marL="914400" indent="596900" algn="ctr">
              <a:lnSpc>
                <a:spcPct val="100000"/>
              </a:lnSpc>
              <a:buClrTx/>
              <a:buSzTx/>
              <a:buFontTx/>
              <a:buNone/>
              <a:defRPr sz="7400"/>
            </a:lvl4pPr>
            <a:lvl5pPr marL="914400" indent="1054100" algn="ctr">
              <a:lnSpc>
                <a:spcPct val="100000"/>
              </a:lnSpc>
              <a:buClrTx/>
              <a:buSzTx/>
              <a:buFontTx/>
              <a:buNone/>
              <a:defRPr sz="7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1199" y="3073266"/>
            <a:ext cx="10666401" cy="9110401"/>
          </a:xfrm>
          <a:prstGeom prst="rect">
            <a:avLst/>
          </a:prstGeom>
        </p:spPr>
        <p:txBody>
          <a:bodyPr/>
          <a:lstStyle>
            <a:lvl1pPr marL="956128" indent="-816428">
              <a:buSzPts val="3600"/>
              <a:defRPr sz="3600"/>
            </a:lvl1pPr>
            <a:lvl2pPr marL="1524000" indent="-914400">
              <a:buSzPts val="3600"/>
              <a:defRPr sz="3600"/>
            </a:lvl2pPr>
            <a:lvl3pPr marL="1981200" indent="-914400">
              <a:buSzPts val="3600"/>
              <a:defRPr sz="3600"/>
            </a:lvl3pPr>
            <a:lvl4pPr marL="2438400" indent="-914400">
              <a:buSzPts val="3600"/>
              <a:defRPr sz="3600"/>
            </a:lvl4pPr>
            <a:lvl5pPr marL="2895600" indent="-914400">
              <a:buSzPts val="3600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13"/>
          </p:nvPr>
        </p:nvSpPr>
        <p:spPr>
          <a:xfrm>
            <a:off x="12886400" y="3073266"/>
            <a:ext cx="10666401" cy="9110401"/>
          </a:xfrm>
          <a:prstGeom prst="rect">
            <a:avLst/>
          </a:prstGeom>
          <a:ln w="12700"/>
        </p:spPr>
        <p:txBody>
          <a:bodyPr/>
          <a:lstStyle/>
          <a:p>
            <a:pPr marL="956128" indent="-816428">
              <a:buSzPts val="3600"/>
              <a:defRPr sz="3600"/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831199" y="1481599"/>
            <a:ext cx="7488001" cy="2015201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3705599"/>
            <a:ext cx="7488001" cy="8478402"/>
          </a:xfrm>
          <a:prstGeom prst="rect">
            <a:avLst/>
          </a:prstGeom>
        </p:spPr>
        <p:txBody>
          <a:bodyPr/>
          <a:lstStyle>
            <a:lvl1pPr marL="965200" indent="-812800">
              <a:buSzPts val="3200"/>
              <a:defRPr sz="3200"/>
            </a:lvl1pPr>
            <a:lvl2pPr marL="1422400" indent="-812800">
              <a:buSzPts val="3200"/>
              <a:defRPr sz="3200"/>
            </a:lvl2pPr>
            <a:lvl3pPr marL="1879600" indent="-812800">
              <a:buSzPts val="3200"/>
              <a:defRPr sz="3200"/>
            </a:lvl3pPr>
            <a:lvl4pPr marL="2336800" indent="-812800">
              <a:buSzPts val="3200"/>
              <a:defRPr sz="3200"/>
            </a:lvl4pPr>
            <a:lvl5pPr marL="2794000" indent="-812800">
              <a:buSzPts val="3200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307333" y="1200399"/>
            <a:ext cx="16980801" cy="10908801"/>
          </a:xfrm>
          <a:prstGeom prst="rect">
            <a:avLst/>
          </a:prstGeom>
        </p:spPr>
        <p:txBody>
          <a:bodyPr anchor="ctr"/>
          <a:lstStyle>
            <a:lvl1pPr>
              <a:defRPr sz="12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12192000" y="-334"/>
            <a:ext cx="12192000" cy="13716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7999" y="3288466"/>
            <a:ext cx="10787202" cy="3952801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7999" y="7474866"/>
            <a:ext cx="10787202" cy="3293602"/>
          </a:xfrm>
          <a:prstGeom prst="rect">
            <a:avLst/>
          </a:prstGeom>
        </p:spPr>
        <p:txBody>
          <a:bodyPr/>
          <a:lstStyle>
            <a:lvl1pPr marL="914400" indent="-800100" algn="ctr">
              <a:lnSpc>
                <a:spcPct val="100000"/>
              </a:lnSpc>
              <a:buClrTx/>
              <a:buSzTx/>
              <a:buFontTx/>
              <a:buNone/>
              <a:defRPr sz="5600"/>
            </a:lvl1pPr>
            <a:lvl2pPr marL="914400" indent="-317500" algn="ctr">
              <a:lnSpc>
                <a:spcPct val="100000"/>
              </a:lnSpc>
              <a:buClrTx/>
              <a:buSzTx/>
              <a:buFontTx/>
              <a:buNone/>
              <a:defRPr sz="5600"/>
            </a:lvl2pPr>
            <a:lvl3pPr marL="914400" indent="139700" algn="ctr">
              <a:lnSpc>
                <a:spcPct val="100000"/>
              </a:lnSpc>
              <a:buClrTx/>
              <a:buSzTx/>
              <a:buFontTx/>
              <a:buNone/>
              <a:defRPr sz="5600"/>
            </a:lvl3pPr>
            <a:lvl4pPr marL="914400" indent="596900" algn="ctr">
              <a:lnSpc>
                <a:spcPct val="100000"/>
              </a:lnSpc>
              <a:buClrTx/>
              <a:buSzTx/>
              <a:buFontTx/>
              <a:buNone/>
              <a:defRPr sz="5600"/>
            </a:lvl4pPr>
            <a:lvl5pPr marL="914400" indent="1054100" algn="ctr">
              <a:lnSpc>
                <a:spcPct val="100000"/>
              </a:lnSpc>
              <a:buClrTx/>
              <a:buSzTx/>
              <a:buFont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13"/>
          </p:nvPr>
        </p:nvSpPr>
        <p:spPr>
          <a:xfrm>
            <a:off x="13172000" y="1930866"/>
            <a:ext cx="10232001" cy="9853601"/>
          </a:xfrm>
          <a:prstGeom prst="rect">
            <a:avLst/>
          </a:prstGeom>
          <a:ln w="12700"/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11281533"/>
            <a:ext cx="15996801" cy="1613601"/>
          </a:xfrm>
          <a:prstGeom prst="rect">
            <a:avLst/>
          </a:prstGeom>
        </p:spPr>
        <p:txBody>
          <a:bodyPr anchor="ctr"/>
          <a:lstStyle>
            <a:lvl1pPr marL="609600" indent="-3810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831199" y="2949666"/>
            <a:ext cx="22721602" cy="5236001"/>
          </a:xfrm>
          <a:prstGeom prst="rect">
            <a:avLst/>
          </a:prstGeom>
        </p:spPr>
        <p:txBody>
          <a:bodyPr anchor="b"/>
          <a:lstStyle>
            <a:lvl1pPr algn="ctr">
              <a:defRPr sz="3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1199" y="8405933"/>
            <a:ext cx="22721602" cy="34688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799" tIns="243799" rIns="243799" bIns="24379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799" tIns="243799" rIns="243799" bIns="2437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8" y="12524796"/>
            <a:ext cx="867584" cy="870499"/>
          </a:xfrm>
          <a:prstGeom prst="rect">
            <a:avLst/>
          </a:prstGeom>
          <a:ln w="25400">
            <a:miter lim="400000"/>
          </a:ln>
        </p:spPr>
        <p:txBody>
          <a:bodyPr wrap="none" lIns="243799" tIns="243799" rIns="243799" bIns="243799" anchor="ctr">
            <a:spAutoFit/>
          </a:bodyPr>
          <a:lstStyle>
            <a:lvl1pPr algn="r">
              <a:defRPr sz="26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Arial"/>
        <a:buChar char="●"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6854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Arial"/>
        <a:buChar char="○"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21426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Arial"/>
        <a:buChar char="■"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25998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Arial"/>
        <a:buChar char="●"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30570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Arial"/>
        <a:buChar char="○"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35142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Arial"/>
        <a:buChar char="■"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9714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Arial"/>
        <a:buChar char="●"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44286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Arial"/>
        <a:buChar char="○"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8858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Arial"/>
        <a:buChar char="■"/>
        <a:tabLst/>
        <a:defRPr sz="4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team@zcoin.i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"/>
          <p:cNvSpPr/>
          <p:nvPr/>
        </p:nvSpPr>
        <p:spPr>
          <a:xfrm>
            <a:off x="-61618" y="-343973"/>
            <a:ext cx="24507236" cy="14403946"/>
          </a:xfrm>
          <a:prstGeom prst="rect">
            <a:avLst/>
          </a:prstGeom>
          <a:solidFill>
            <a:srgbClr val="1F1E2D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sz="3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0" name="hero_city3.jpg" descr="hero_city3.jp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23088" y="0"/>
            <a:ext cx="25503176" cy="13962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ci_logo_regular_big.png" descr="ci_logo_regular_b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676" y="4887095"/>
            <a:ext cx="5323648" cy="177455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traight Connector 6"/>
          <p:cNvSpPr/>
          <p:nvPr/>
        </p:nvSpPr>
        <p:spPr>
          <a:xfrm>
            <a:off x="9380144" y="7102247"/>
            <a:ext cx="5323648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tIns="91439" bIns="91439"/>
          <a:lstStyle/>
          <a:p>
            <a:pPr algn="l" defTabSz="1828800">
              <a:defRPr sz="32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4" name="TextBox 8"/>
          <p:cNvSpPr txBox="1"/>
          <p:nvPr/>
        </p:nvSpPr>
        <p:spPr>
          <a:xfrm>
            <a:off x="8941941" y="7742355"/>
            <a:ext cx="13240514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lnSpc>
                <a:spcPts val="3800"/>
              </a:lnSpc>
              <a:defRPr sz="3200" b="0" spc="-73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sz="5400" dirty="0" err="1"/>
              <a:t>Trustless</a:t>
            </a:r>
            <a:r>
              <a:rPr lang="en-MY" sz="5400" dirty="0"/>
              <a:t> and simple ZKP	</a:t>
            </a:r>
            <a:endParaRPr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B10FE-BAE1-48A7-B5EC-6AEFB4C51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043" y="11236415"/>
            <a:ext cx="2726575" cy="2726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10" name="hero_city3.jpg" descr="hero_city3.jpg"/>
          <p:cNvPicPr>
            <a:picLocks noChangeAspect="1"/>
          </p:cNvPicPr>
          <p:nvPr/>
        </p:nvPicPr>
        <p:blipFill>
          <a:blip r:embed="rId2">
            <a:alphaModFix amt="80000"/>
          </a:blip>
          <a:srcRect l="3777" r="3777" b="25588"/>
          <a:stretch>
            <a:fillRect/>
          </a:stretch>
        </p:blipFill>
        <p:spPr>
          <a:xfrm>
            <a:off x="-2899547" y="802708"/>
            <a:ext cx="30183092" cy="133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FFD39-4A68-4C9D-B47B-4B4033C6E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97" y="2536848"/>
            <a:ext cx="6386423" cy="7426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6EBD5-83B5-449F-B3B1-D97A17FD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173" y="2014607"/>
            <a:ext cx="15937412" cy="84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257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88" y="1811310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31199" y="494007"/>
            <a:ext cx="19534983" cy="2033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What about </a:t>
            </a:r>
            <a:r>
              <a:rPr lang="en-MY" dirty="0" err="1"/>
              <a:t>Zerocoin</a:t>
            </a:r>
            <a:r>
              <a:rPr lang="en-MY" dirty="0"/>
              <a:t>?</a:t>
            </a:r>
            <a:endParaRPr dirty="0"/>
          </a:p>
        </p:txBody>
      </p:sp>
      <p:sp>
        <p:nvSpPr>
          <p:cNvPr id="123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1200" y="2920866"/>
            <a:ext cx="13496721" cy="99136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3600" dirty="0"/>
              <a:t>Very large proof sizes (25 kB and even reductions can only bring it to 10 kB)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3600" dirty="0"/>
              <a:t>Trusted setup still exists although done by third party (RSA Factoring Challenge held in 1991)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3600" dirty="0"/>
              <a:t>Long verification times (300-400ms) per spend transaction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3600" dirty="0"/>
              <a:t>Usage of fixed denominations</a:t>
            </a:r>
          </a:p>
          <a:p>
            <a:pPr lvl="1"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3600" dirty="0"/>
              <a:t>Susceptible to timing analysis</a:t>
            </a:r>
          </a:p>
          <a:p>
            <a:pPr lvl="1"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3600" dirty="0"/>
              <a:t>Inefficient since many spends are needed to fulfil arbitrary amounts</a:t>
            </a:r>
          </a:p>
          <a:p>
            <a:pPr lvl="1"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3600" dirty="0"/>
              <a:t>Variable anonymity set since it needs to be spread over each denomination.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3600" dirty="0" err="1"/>
              <a:t>Zcoin</a:t>
            </a:r>
            <a:r>
              <a:rPr lang="en-MY" sz="3600" dirty="0"/>
              <a:t> recently found a cryptographic flaw in one of its proofs allowing forgeries to be made. Although </a:t>
            </a:r>
            <a:r>
              <a:rPr lang="en-MY" sz="3600" dirty="0" err="1"/>
              <a:t>Zerocoin</a:t>
            </a:r>
            <a:r>
              <a:rPr lang="en-MY" sz="3600" dirty="0"/>
              <a:t> can be fixed, it is non trivial to do so.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lang="en-MY" dirty="0"/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1116792" y="225545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169" y="3351014"/>
            <a:ext cx="7013973" cy="7013972"/>
          </a:xfrm>
          <a:prstGeom prst="rect">
            <a:avLst/>
          </a:prstGeom>
          <a:ln w="12700">
            <a:miter lim="400000"/>
          </a:ln>
          <a:effectLst>
            <a:outerShdw blurRad="304800" dist="50800" dir="5400000" rotWithShape="0">
              <a:srgbClr val="1F42DB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28816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88" y="1811310"/>
            <a:ext cx="25503176" cy="13962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169" y="3351014"/>
            <a:ext cx="7013973" cy="7013972"/>
          </a:xfrm>
          <a:prstGeom prst="rect">
            <a:avLst/>
          </a:prstGeom>
          <a:ln w="12700">
            <a:miter lim="400000"/>
          </a:ln>
          <a:effectLst>
            <a:outerShdw blurRad="304800" dist="50800" dir="5400000" rotWithShape="0">
              <a:srgbClr val="1F42DB">
                <a:alpha val="2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62D337-F75B-44D7-AAE0-12218FADA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418" y="1811310"/>
            <a:ext cx="11854095" cy="104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191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31199" y="494007"/>
            <a:ext cx="9810061" cy="1965927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Mint Spend Repeat</a:t>
            </a: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1116792" y="225545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718E6E-9B9D-4858-9556-3F5B7F44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4" y="3434694"/>
            <a:ext cx="16352110" cy="75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92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88" y="1811310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31199" y="494007"/>
            <a:ext cx="1223456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What is Sigma?</a:t>
            </a:r>
            <a:endParaRPr dirty="0"/>
          </a:p>
        </p:txBody>
      </p:sp>
      <p:sp>
        <p:nvSpPr>
          <p:cNvPr id="123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49600" y="2904081"/>
            <a:ext cx="13496721" cy="99136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Replaces the </a:t>
            </a:r>
            <a:r>
              <a:rPr lang="en-MY" sz="4000" dirty="0" err="1"/>
              <a:t>Zerocoin</a:t>
            </a:r>
            <a:r>
              <a:rPr lang="en-MY" sz="4000" dirty="0"/>
              <a:t> construction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Based on paper by Jens </a:t>
            </a:r>
            <a:r>
              <a:rPr lang="en-MY" sz="4000" dirty="0" err="1"/>
              <a:t>Groth</a:t>
            </a:r>
            <a:r>
              <a:rPr lang="en-MY" sz="4000" dirty="0"/>
              <a:t> and </a:t>
            </a:r>
            <a:r>
              <a:rPr lang="en-MY" sz="4000" dirty="0" err="1"/>
              <a:t>Markulf</a:t>
            </a:r>
            <a:r>
              <a:rPr lang="en-MY" sz="4000" dirty="0"/>
              <a:t> </a:t>
            </a:r>
            <a:r>
              <a:rPr lang="en-MY" sz="4000" dirty="0" err="1"/>
              <a:t>Kohlweiss</a:t>
            </a:r>
            <a:r>
              <a:rPr lang="en-MY" sz="4000" dirty="0"/>
              <a:t> called One-out-of-Many-Proofs Or How to Leak a Secret and Spend a Coin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Proof sizes for anonymity sets of 2^14 to 2^18 remain 2kB or less.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No trusted setup.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Simple cryptographic construction with full security proofs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Proofs can be batch verified:</a:t>
            </a:r>
          </a:p>
          <a:p>
            <a:pPr lvl="1"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Anonymity set 2^16 = 35 </a:t>
            </a:r>
            <a:r>
              <a:rPr lang="en-MY" sz="4000" dirty="0" err="1"/>
              <a:t>ms</a:t>
            </a:r>
            <a:r>
              <a:rPr lang="en-MY" sz="4000" dirty="0"/>
              <a:t> per proof</a:t>
            </a:r>
          </a:p>
          <a:p>
            <a:pPr lvl="1"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Anonymity set 2^18 = 180 </a:t>
            </a:r>
            <a:r>
              <a:rPr lang="en-MY" sz="4000" dirty="0" err="1"/>
              <a:t>ms</a:t>
            </a:r>
            <a:r>
              <a:rPr lang="en-MY" sz="4000" dirty="0"/>
              <a:t> per proof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Launched on </a:t>
            </a:r>
            <a:r>
              <a:rPr lang="en-MY" sz="4000" dirty="0" err="1"/>
              <a:t>Testnet</a:t>
            </a:r>
            <a:r>
              <a:rPr lang="en-MY" sz="4000" dirty="0"/>
              <a:t>! 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Expect another month to </a:t>
            </a:r>
            <a:r>
              <a:rPr lang="en-MY" sz="4000" dirty="0" err="1"/>
              <a:t>mainnet</a:t>
            </a:r>
            <a:r>
              <a:rPr lang="en-MY" sz="4000" dirty="0"/>
              <a:t>.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1116792" y="225545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E995826-FD2C-421F-A709-59A12ADC2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1" y="3342360"/>
            <a:ext cx="7392948" cy="7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723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31199" y="494007"/>
            <a:ext cx="1541464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Sigma in Action</a:t>
            </a: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1116792" y="225545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1" name="hero_city3.jpg" descr="hero_city3.jpg">
            <a:extLst>
              <a:ext uri="{FF2B5EF4-FFF2-40B4-BE49-F238E27FC236}">
                <a16:creationId xmlns:a16="http://schemas.microsoft.com/office/drawing/2014/main" id="{FFCD271A-69AC-41D6-B351-967C4314DE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37239" y="1300682"/>
            <a:ext cx="25503176" cy="13962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C1151-F903-49B9-92B0-EAE99E3B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2710" y="2255457"/>
            <a:ext cx="10350818" cy="11223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809B7-EB9E-4F92-B8BA-16D923BE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458" y="3670617"/>
            <a:ext cx="10630553" cy="68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333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88" y="1811310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10879" y="-359093"/>
            <a:ext cx="1223456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Sigma in Action</a:t>
            </a: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964392" y="1234199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837F6-E475-4ADB-B14B-49646B02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54" y="1438676"/>
            <a:ext cx="15894090" cy="126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527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88" y="1811310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31199" y="494007"/>
            <a:ext cx="1541464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The problem with fixed denominations</a:t>
            </a:r>
            <a:endParaRPr dirty="0"/>
          </a:p>
        </p:txBody>
      </p:sp>
      <p:sp>
        <p:nvSpPr>
          <p:cNvPr id="123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49600" y="2904081"/>
            <a:ext cx="13496721" cy="99136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 err="1"/>
              <a:t>Zerocoin</a:t>
            </a:r>
            <a:r>
              <a:rPr lang="en-MY" sz="4400" dirty="0"/>
              <a:t> and Sigma both use fixed denominations for e.g. 0.1, 0.5, 1, 10, 100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This is because redemption has to be </a:t>
            </a:r>
            <a:r>
              <a:rPr lang="en-MY" sz="4400" u="sng" dirty="0"/>
              <a:t>IN FULL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If you have a ten dollar note, how do you spend 1.50 to someone else?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Redeem entire ten dollar note</a:t>
            </a:r>
          </a:p>
          <a:p>
            <a:pPr lvl="1"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Give 1.50 to third party</a:t>
            </a:r>
          </a:p>
          <a:p>
            <a:pPr lvl="1"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8.50 change comes back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What happens with 8.50 change? Mixes with other unclean funds that can deanonymize.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Anonymity set within each denomination.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endParaRPr sz="4400" dirty="0"/>
          </a:p>
        </p:txBody>
      </p:sp>
      <p:sp>
        <p:nvSpPr>
          <p:cNvPr id="124" name="Straight Connector 6"/>
          <p:cNvSpPr/>
          <p:nvPr/>
        </p:nvSpPr>
        <p:spPr>
          <a:xfrm>
            <a:off x="1116792" y="225545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E995826-FD2C-421F-A709-59A12ADC2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1" y="3342360"/>
            <a:ext cx="7392948" cy="7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561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40" y="-52557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90" y="1904907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10879" y="258127"/>
            <a:ext cx="1223456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 err="1"/>
              <a:t>Lelantus</a:t>
            </a: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810879" y="190490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3FB718-998A-465A-96D0-8EB00A63513A}"/>
              </a:ext>
            </a:extLst>
          </p:cNvPr>
          <p:cNvSpPr/>
          <p:nvPr/>
        </p:nvSpPr>
        <p:spPr>
          <a:xfrm>
            <a:off x="8275320" y="2174379"/>
            <a:ext cx="14782916" cy="1154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SzPts val="3600"/>
              <a:defRPr sz="36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4400" dirty="0" err="1">
                <a:solidFill>
                  <a:schemeClr val="bg1"/>
                </a:solidFill>
              </a:rPr>
              <a:t>Lelantus</a:t>
            </a:r>
            <a:r>
              <a:rPr lang="en-US" sz="4400" dirty="0">
                <a:solidFill>
                  <a:schemeClr val="bg1"/>
                </a:solidFill>
              </a:rPr>
              <a:t> builds on </a:t>
            </a:r>
            <a:r>
              <a:rPr lang="en-US" sz="4400" dirty="0" err="1">
                <a:solidFill>
                  <a:schemeClr val="bg1"/>
                </a:solidFill>
              </a:rPr>
              <a:t>Zerocoin’s</a:t>
            </a:r>
            <a:r>
              <a:rPr lang="en-US" sz="4400" dirty="0">
                <a:solidFill>
                  <a:schemeClr val="bg1"/>
                </a:solidFill>
              </a:rPr>
              <a:t> construction, One Out of Many Proofs and Bulletproofs.</a:t>
            </a:r>
          </a:p>
          <a:p>
            <a:pPr lvl="1">
              <a:buSzPts val="3600"/>
              <a:defRPr sz="36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4400" dirty="0">
                <a:solidFill>
                  <a:schemeClr val="bg1"/>
                </a:solidFill>
              </a:rPr>
              <a:t>Developed by </a:t>
            </a:r>
            <a:r>
              <a:rPr lang="en-US" sz="4400" dirty="0" err="1">
                <a:solidFill>
                  <a:schemeClr val="bg1"/>
                </a:solidFill>
              </a:rPr>
              <a:t>Zcoin</a:t>
            </a:r>
            <a:r>
              <a:rPr lang="en-US" sz="4400" dirty="0">
                <a:solidFill>
                  <a:schemeClr val="bg1"/>
                </a:solidFill>
              </a:rPr>
              <a:t> under cryptographer Aram </a:t>
            </a:r>
            <a:r>
              <a:rPr lang="en-US" sz="4400" dirty="0" err="1">
                <a:solidFill>
                  <a:schemeClr val="bg1"/>
                </a:solidFill>
              </a:rPr>
              <a:t>Jivanyan</a:t>
            </a:r>
            <a:endParaRPr lang="en-US" sz="4400" dirty="0">
              <a:solidFill>
                <a:schemeClr val="bg1"/>
              </a:solidFill>
            </a:endParaRPr>
          </a:p>
          <a:p>
            <a:pPr lvl="1">
              <a:buSzPts val="3600"/>
              <a:defRPr sz="36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4400" dirty="0">
                <a:solidFill>
                  <a:schemeClr val="bg1"/>
                </a:solidFill>
              </a:rPr>
              <a:t>Operates on same principles of </a:t>
            </a:r>
            <a:r>
              <a:rPr lang="en-US" sz="4400" dirty="0" err="1">
                <a:solidFill>
                  <a:schemeClr val="bg1"/>
                </a:solidFill>
              </a:rPr>
              <a:t>Zerocoin</a:t>
            </a:r>
            <a:r>
              <a:rPr lang="en-US" sz="4400" dirty="0">
                <a:solidFill>
                  <a:schemeClr val="bg1"/>
                </a:solidFill>
              </a:rPr>
              <a:t> but some key differences</a:t>
            </a:r>
          </a:p>
          <a:p>
            <a:pPr marL="1413328" lvl="1" indent="-816428">
              <a:buSzPts val="3200"/>
              <a:buFont typeface="Arial" panose="020B0604020202020204" pitchFamily="34" charset="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4400" dirty="0">
                <a:solidFill>
                  <a:schemeClr val="bg1"/>
                </a:solidFill>
              </a:rPr>
              <a:t>Doesn’t require trusted setup (uses One out of N proofs instead of RSA accumulators)</a:t>
            </a:r>
          </a:p>
          <a:p>
            <a:pPr marL="1413328" lvl="1" indent="-816428">
              <a:buSzPts val="3200"/>
              <a:buFont typeface="Arial" panose="020B0604020202020204" pitchFamily="34" charset="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4400" dirty="0">
                <a:solidFill>
                  <a:schemeClr val="bg1"/>
                </a:solidFill>
              </a:rPr>
              <a:t>Small proof sizes (less than 2 kb)</a:t>
            </a:r>
          </a:p>
          <a:p>
            <a:pPr marL="1413328" lvl="1" indent="-816428">
              <a:buSzPts val="3200"/>
              <a:buFont typeface="Arial" panose="020B0604020202020204" pitchFamily="34" charset="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4400" b="1" dirty="0">
                <a:solidFill>
                  <a:schemeClr val="bg1"/>
                </a:solidFill>
              </a:rPr>
              <a:t>Doesn’t require fixed denominations. </a:t>
            </a:r>
            <a:r>
              <a:rPr lang="en-US" sz="4400" dirty="0">
                <a:solidFill>
                  <a:schemeClr val="bg1"/>
                </a:solidFill>
              </a:rPr>
              <a:t>Burn and spend any arbitrary amount.</a:t>
            </a:r>
          </a:p>
          <a:p>
            <a:pPr marL="1413328" lvl="1" indent="-816428">
              <a:buSzPts val="3200"/>
              <a:buFont typeface="Arial" panose="020B0604020202020204" pitchFamily="34" charset="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4400" dirty="0">
                <a:solidFill>
                  <a:schemeClr val="bg1"/>
                </a:solidFill>
              </a:rPr>
              <a:t>Doesn’t require separate accumulators for each denomination, one global accumulator for all amounts.</a:t>
            </a:r>
          </a:p>
          <a:p>
            <a:pPr marL="1413328" lvl="1" indent="-816428">
              <a:buSzPts val="3200"/>
              <a:buFont typeface="Arial" panose="020B0604020202020204" pitchFamily="34" charset="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4400" b="1" dirty="0">
                <a:solidFill>
                  <a:schemeClr val="bg1"/>
                </a:solidFill>
              </a:rPr>
              <a:t>Has ability to be extended to transfer coins </a:t>
            </a:r>
            <a:r>
              <a:rPr lang="en-US" sz="4400" dirty="0">
                <a:solidFill>
                  <a:schemeClr val="bg1"/>
                </a:solidFill>
              </a:rPr>
              <a:t>while in burnt state</a:t>
            </a:r>
          </a:p>
          <a:p>
            <a:pPr marL="596900" lvl="1">
              <a:buSzPts val="3200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4400" dirty="0">
                <a:solidFill>
                  <a:schemeClr val="bg1"/>
                </a:solidFill>
              </a:rPr>
              <a:t>Uses DDH cryptographic assumptions</a:t>
            </a:r>
          </a:p>
          <a:p>
            <a:pPr marL="1413328" lvl="1" indent="-816428">
              <a:buSzPts val="3200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4400" dirty="0">
                <a:solidFill>
                  <a:schemeClr val="bg1"/>
                </a:solidFill>
              </a:rPr>
              <a:t>Aiming Q1 2019 release</a:t>
            </a:r>
          </a:p>
          <a:p>
            <a:pPr marL="1413328" lvl="1" indent="-816428">
              <a:buSzPts val="3200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F3AC-85D4-43EF-8159-D7A0DE8A3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20" y="2647828"/>
            <a:ext cx="4457700" cy="101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726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40" y="-52557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90" y="910886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10879" y="258127"/>
            <a:ext cx="1223456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 err="1"/>
              <a:t>Lelantus</a:t>
            </a: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810879" y="190490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3FB718-998A-465A-96D0-8EB00A63513A}"/>
              </a:ext>
            </a:extLst>
          </p:cNvPr>
          <p:cNvSpPr/>
          <p:nvPr/>
        </p:nvSpPr>
        <p:spPr>
          <a:xfrm>
            <a:off x="11964484" y="3016681"/>
            <a:ext cx="12085982" cy="88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571500">
              <a:buSzPts val="3600"/>
              <a:buFont typeface="Arial" panose="020B0604020202020204" pitchFamily="34" charset="0"/>
              <a:buChar char="•"/>
              <a:defRPr sz="36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4400" dirty="0">
                <a:solidFill>
                  <a:schemeClr val="bg1"/>
                </a:solidFill>
              </a:rPr>
              <a:t>Cryptographic libraries complete and built entirely by </a:t>
            </a:r>
            <a:r>
              <a:rPr lang="en-US" sz="4400" dirty="0" err="1">
                <a:solidFill>
                  <a:schemeClr val="bg1"/>
                </a:solidFill>
              </a:rPr>
              <a:t>Zcoin</a:t>
            </a:r>
            <a:r>
              <a:rPr lang="en-US" sz="4400" dirty="0">
                <a:solidFill>
                  <a:schemeClr val="bg1"/>
                </a:solidFill>
              </a:rPr>
              <a:t> (working in private repo)</a:t>
            </a:r>
          </a:p>
          <a:p>
            <a:pPr marL="571500" lvl="2" indent="-571500">
              <a:buSzPts val="3600"/>
              <a:buFont typeface="Arial" panose="020B0604020202020204" pitchFamily="34" charset="0"/>
              <a:buChar char="•"/>
              <a:defRPr sz="36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4400" dirty="0">
                <a:solidFill>
                  <a:schemeClr val="bg1"/>
                </a:solidFill>
              </a:rPr>
              <a:t>Undergoing peer review, much simpler construction makes it easier to audit</a:t>
            </a:r>
          </a:p>
          <a:p>
            <a:pPr marL="571500" lvl="5" indent="-571500">
              <a:buSzPts val="3600"/>
              <a:buFont typeface="Arial" panose="020B0604020202020204" pitchFamily="34" charset="0"/>
              <a:buChar char="•"/>
              <a:defRPr sz="36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4400" dirty="0">
                <a:solidFill>
                  <a:schemeClr val="bg1"/>
                </a:solidFill>
              </a:rPr>
              <a:t>Prominent cryptographers have positive feedback on it Jens </a:t>
            </a:r>
            <a:r>
              <a:rPr lang="en-US" sz="4400" dirty="0" err="1">
                <a:solidFill>
                  <a:schemeClr val="bg1"/>
                </a:solidFill>
              </a:rPr>
              <a:t>Groth</a:t>
            </a:r>
            <a:r>
              <a:rPr lang="en-US" sz="4400" dirty="0">
                <a:solidFill>
                  <a:schemeClr val="bg1"/>
                </a:solidFill>
              </a:rPr>
              <a:t> (</a:t>
            </a:r>
            <a:r>
              <a:rPr lang="en-US" sz="4400" dirty="0" err="1">
                <a:solidFill>
                  <a:schemeClr val="bg1"/>
                </a:solidFill>
              </a:rPr>
              <a:t>Dfinity</a:t>
            </a:r>
            <a:r>
              <a:rPr lang="en-US" sz="4400" dirty="0">
                <a:solidFill>
                  <a:schemeClr val="bg1"/>
                </a:solidFill>
              </a:rPr>
              <a:t>), Sarang </a:t>
            </a:r>
            <a:r>
              <a:rPr lang="en-US" sz="4400" dirty="0" err="1">
                <a:solidFill>
                  <a:schemeClr val="bg1"/>
                </a:solidFill>
              </a:rPr>
              <a:t>Noether</a:t>
            </a:r>
            <a:r>
              <a:rPr lang="en-US" sz="4400" dirty="0">
                <a:solidFill>
                  <a:schemeClr val="bg1"/>
                </a:solidFill>
              </a:rPr>
              <a:t> (</a:t>
            </a:r>
            <a:r>
              <a:rPr lang="en-US" sz="4400" dirty="0" err="1">
                <a:solidFill>
                  <a:schemeClr val="bg1"/>
                </a:solidFill>
              </a:rPr>
              <a:t>Monero</a:t>
            </a:r>
            <a:r>
              <a:rPr lang="en-US" sz="4400" dirty="0">
                <a:solidFill>
                  <a:schemeClr val="bg1"/>
                </a:solidFill>
              </a:rPr>
              <a:t>), Ariel </a:t>
            </a:r>
            <a:r>
              <a:rPr lang="en-US" sz="4400" dirty="0" err="1">
                <a:solidFill>
                  <a:schemeClr val="bg1"/>
                </a:solidFill>
              </a:rPr>
              <a:t>Gabizon</a:t>
            </a:r>
            <a:r>
              <a:rPr lang="en-US" sz="4400" dirty="0">
                <a:solidFill>
                  <a:schemeClr val="bg1"/>
                </a:solidFill>
              </a:rPr>
              <a:t> (</a:t>
            </a:r>
            <a:r>
              <a:rPr lang="en-US" sz="4400" dirty="0" err="1">
                <a:solidFill>
                  <a:schemeClr val="bg1"/>
                </a:solidFill>
              </a:rPr>
              <a:t>Zcash</a:t>
            </a:r>
            <a:r>
              <a:rPr lang="en-US" sz="4400" dirty="0">
                <a:solidFill>
                  <a:schemeClr val="bg1"/>
                </a:solidFill>
              </a:rPr>
              <a:t>)</a:t>
            </a:r>
          </a:p>
          <a:p>
            <a:pPr marL="571500" lvl="5" indent="-571500">
              <a:buSzPts val="3600"/>
              <a:buFont typeface="Arial" panose="020B0604020202020204" pitchFamily="34" charset="0"/>
              <a:buChar char="•"/>
              <a:defRPr sz="36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4400" dirty="0">
                <a:solidFill>
                  <a:schemeClr val="bg1"/>
                </a:solidFill>
              </a:rPr>
              <a:t>Proof of concept made by Sarang and available to public inspection</a:t>
            </a:r>
          </a:p>
          <a:p>
            <a:pPr marL="571500" lvl="5" indent="-571500">
              <a:buSzPts val="3600"/>
              <a:buFont typeface="Arial" panose="020B0604020202020204" pitchFamily="34" charset="0"/>
              <a:buChar char="•"/>
              <a:defRPr sz="36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4400" dirty="0">
                <a:solidFill>
                  <a:schemeClr val="bg1"/>
                </a:solidFill>
              </a:rPr>
              <a:t>Still optimizing, </a:t>
            </a:r>
            <a:r>
              <a:rPr lang="en-US" sz="4400" dirty="0" err="1">
                <a:solidFill>
                  <a:schemeClr val="bg1"/>
                </a:solidFill>
              </a:rPr>
              <a:t>Lelantus</a:t>
            </a:r>
            <a:r>
              <a:rPr lang="en-US" sz="4400" dirty="0">
                <a:solidFill>
                  <a:schemeClr val="bg1"/>
                </a:solidFill>
              </a:rPr>
              <a:t>+ under development to reduce proof times</a:t>
            </a:r>
          </a:p>
          <a:p>
            <a:pPr marL="571500" lvl="5" indent="-571500">
              <a:buSzPts val="3600"/>
              <a:buFont typeface="Arial" panose="020B0604020202020204" pitchFamily="34" charset="0"/>
              <a:buChar char="•"/>
              <a:defRPr sz="36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4400" dirty="0">
                <a:solidFill>
                  <a:schemeClr val="bg1"/>
                </a:solidFill>
              </a:rPr>
              <a:t>https://eprint.iacr.org/2019/373.pdf</a:t>
            </a:r>
          </a:p>
          <a:p>
            <a:pPr marL="1413328" lvl="1" indent="-816428">
              <a:buSzPts val="3200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7B5C0-3BC3-4412-BD11-5DC7B6DB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79" y="2948805"/>
            <a:ext cx="10275738" cy="81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83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10" name="hero_city3.jpg" descr="hero_city3.jpg"/>
          <p:cNvPicPr>
            <a:picLocks noChangeAspect="1"/>
          </p:cNvPicPr>
          <p:nvPr/>
        </p:nvPicPr>
        <p:blipFill>
          <a:blip r:embed="rId2">
            <a:alphaModFix amt="80000"/>
          </a:blip>
          <a:srcRect l="3777" r="3777" b="25588"/>
          <a:stretch>
            <a:fillRect/>
          </a:stretch>
        </p:blipFill>
        <p:spPr>
          <a:xfrm>
            <a:off x="-2899569" y="505657"/>
            <a:ext cx="30183092" cy="1330171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Google Shape;54;p13"/>
          <p:cNvSpPr txBox="1">
            <a:spLocks noGrp="1"/>
          </p:cNvSpPr>
          <p:nvPr>
            <p:ph type="ctrTitle"/>
          </p:nvPr>
        </p:nvSpPr>
        <p:spPr>
          <a:xfrm>
            <a:off x="5040136" y="3920317"/>
            <a:ext cx="14303728" cy="31776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975360">
              <a:defRPr sz="1704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Sigma &amp; </a:t>
            </a:r>
            <a:r>
              <a:rPr lang="en-MY" dirty="0" err="1"/>
              <a:t>Lelantus</a:t>
            </a:r>
            <a:endParaRPr dirty="0"/>
          </a:p>
        </p:txBody>
      </p:sp>
      <p:sp>
        <p:nvSpPr>
          <p:cNvPr id="112" name="Google Shape;55;p13"/>
          <p:cNvSpPr txBox="1">
            <a:spLocks noGrp="1"/>
          </p:cNvSpPr>
          <p:nvPr>
            <p:ph type="subTitle" sz="quarter" idx="1"/>
          </p:nvPr>
        </p:nvSpPr>
        <p:spPr>
          <a:xfrm>
            <a:off x="7341137" y="7490199"/>
            <a:ext cx="9701726" cy="3010830"/>
          </a:xfrm>
          <a:prstGeom prst="rect">
            <a:avLst/>
          </a:prstGeom>
        </p:spPr>
        <p:txBody>
          <a:bodyPr/>
          <a:lstStyle/>
          <a:p>
            <a:pPr marL="0" indent="0" defTabSz="1706879">
              <a:lnSpc>
                <a:spcPct val="70000"/>
              </a:lnSpc>
              <a:defRPr sz="6719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en-MY" dirty="0"/>
              <a:t>Simple and </a:t>
            </a:r>
            <a:r>
              <a:rPr lang="en-MY" dirty="0" err="1"/>
              <a:t>Trustless</a:t>
            </a:r>
            <a:r>
              <a:rPr lang="en-MY" dirty="0"/>
              <a:t> ZKP</a:t>
            </a:r>
            <a:endParaRPr dirty="0"/>
          </a:p>
        </p:txBody>
      </p:sp>
      <p:sp>
        <p:nvSpPr>
          <p:cNvPr id="113" name="Straight Connector 6"/>
          <p:cNvSpPr/>
          <p:nvPr/>
        </p:nvSpPr>
        <p:spPr>
          <a:xfrm>
            <a:off x="6513102" y="6978687"/>
            <a:ext cx="11357796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88" y="1811310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31199" y="494007"/>
            <a:ext cx="1223456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Comparison Chart</a:t>
            </a: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1116792" y="225545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C6FB257-07F8-4CE8-8633-DC3A9184DA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2190549"/>
                  </p:ext>
                </p:extLst>
              </p:nvPr>
            </p:nvGraphicFramePr>
            <p:xfrm>
              <a:off x="1329189" y="3063424"/>
              <a:ext cx="21725622" cy="9956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0792">
                      <a:extLst>
                        <a:ext uri="{9D8B030D-6E8A-4147-A177-3AD203B41FA5}">
                          <a16:colId xmlns:a16="http://schemas.microsoft.com/office/drawing/2014/main" val="2094423966"/>
                        </a:ext>
                      </a:extLst>
                    </a:gridCol>
                    <a:gridCol w="3491129">
                      <a:extLst>
                        <a:ext uri="{9D8B030D-6E8A-4147-A177-3AD203B41FA5}">
                          <a16:colId xmlns:a16="http://schemas.microsoft.com/office/drawing/2014/main" val="2904755141"/>
                        </a:ext>
                      </a:extLst>
                    </a:gridCol>
                    <a:gridCol w="2215703">
                      <a:extLst>
                        <a:ext uri="{9D8B030D-6E8A-4147-A177-3AD203B41FA5}">
                          <a16:colId xmlns:a16="http://schemas.microsoft.com/office/drawing/2014/main" val="1432463005"/>
                        </a:ext>
                      </a:extLst>
                    </a:gridCol>
                    <a:gridCol w="2701816">
                      <a:extLst>
                        <a:ext uri="{9D8B030D-6E8A-4147-A177-3AD203B41FA5}">
                          <a16:colId xmlns:a16="http://schemas.microsoft.com/office/drawing/2014/main" val="632050476"/>
                        </a:ext>
                      </a:extLst>
                    </a:gridCol>
                    <a:gridCol w="3582395">
                      <a:extLst>
                        <a:ext uri="{9D8B030D-6E8A-4147-A177-3AD203B41FA5}">
                          <a16:colId xmlns:a16="http://schemas.microsoft.com/office/drawing/2014/main" val="2315218982"/>
                        </a:ext>
                      </a:extLst>
                    </a:gridCol>
                    <a:gridCol w="2939266">
                      <a:extLst>
                        <a:ext uri="{9D8B030D-6E8A-4147-A177-3AD203B41FA5}">
                          <a16:colId xmlns:a16="http://schemas.microsoft.com/office/drawing/2014/main" val="4073060038"/>
                        </a:ext>
                      </a:extLst>
                    </a:gridCol>
                    <a:gridCol w="4054521">
                      <a:extLst>
                        <a:ext uri="{9D8B030D-6E8A-4147-A177-3AD203B41FA5}">
                          <a16:colId xmlns:a16="http://schemas.microsoft.com/office/drawing/2014/main" val="4185807569"/>
                        </a:ext>
                      </a:extLst>
                    </a:gridCol>
                  </a:tblGrid>
                  <a:tr h="2380787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Anonymity Set Size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Trusted Setup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Proof/Private TX Size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Proof  Generation Time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Verification Time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Cryptographic Assumptions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739974"/>
                      </a:ext>
                    </a:extLst>
                  </a:tr>
                  <a:tr h="1255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Monero</a:t>
                          </a:r>
                          <a:endParaRPr lang="en-US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~2 -5 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&lt;2s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50 </a:t>
                          </a:r>
                          <a:r>
                            <a:rPr lang="en-US" sz="2400" dirty="0" err="1">
                              <a:solidFill>
                                <a:srgbClr val="FFC000"/>
                              </a:solidFill>
                            </a:rPr>
                            <a:t>ms</a:t>
                          </a:r>
                          <a:endParaRPr lang="en-US" sz="24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Well studied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8228291"/>
                      </a:ext>
                    </a:extLst>
                  </a:tr>
                  <a:tr h="1255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Zerocash</a:t>
                          </a:r>
                          <a:endParaRPr lang="en-US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0.3KB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1-20s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8ms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Relatively New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992101"/>
                      </a:ext>
                    </a:extLst>
                  </a:tr>
                  <a:tr h="1688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Zerocoin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25 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2-10s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~300ms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Well studied</a:t>
                          </a:r>
                          <a:b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</a:b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(RSA)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8881665"/>
                      </a:ext>
                    </a:extLst>
                  </a:tr>
                  <a:tr h="1688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Sigma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MY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  <a:endParaRPr lang="en-US" sz="24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~1.5 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1.5s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13ms with batch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Max 200+ </a:t>
                          </a:r>
                          <a:r>
                            <a:rPr lang="en-US" sz="2400" dirty="0" err="1">
                              <a:solidFill>
                                <a:srgbClr val="FFC000"/>
                              </a:solidFill>
                            </a:rPr>
                            <a:t>ms</a:t>
                          </a:r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 without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Well studied</a:t>
                          </a:r>
                          <a:b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</a:b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(DDH)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826746"/>
                      </a:ext>
                    </a:extLst>
                  </a:tr>
                  <a:tr h="1688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Lelantus</a:t>
                          </a:r>
                          <a:endParaRPr lang="en-US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p>
                                </m:sSup>
                                <m:r>
                                  <a:rPr lang="en-US" sz="24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MY" sz="2400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  <a:endParaRPr lang="en-US" sz="24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~1.5 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1.5 – 5s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36-70ms with batch</a:t>
                          </a:r>
                          <a:endParaRPr lang="en-US" sz="14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Well studied</a:t>
                          </a:r>
                          <a:b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</a:b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(DDH)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9544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C6FB257-07F8-4CE8-8633-DC3A9184DA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2190549"/>
                  </p:ext>
                </p:extLst>
              </p:nvPr>
            </p:nvGraphicFramePr>
            <p:xfrm>
              <a:off x="1329189" y="3063424"/>
              <a:ext cx="21725622" cy="9956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0792">
                      <a:extLst>
                        <a:ext uri="{9D8B030D-6E8A-4147-A177-3AD203B41FA5}">
                          <a16:colId xmlns:a16="http://schemas.microsoft.com/office/drawing/2014/main" val="2094423966"/>
                        </a:ext>
                      </a:extLst>
                    </a:gridCol>
                    <a:gridCol w="3491129">
                      <a:extLst>
                        <a:ext uri="{9D8B030D-6E8A-4147-A177-3AD203B41FA5}">
                          <a16:colId xmlns:a16="http://schemas.microsoft.com/office/drawing/2014/main" val="2904755141"/>
                        </a:ext>
                      </a:extLst>
                    </a:gridCol>
                    <a:gridCol w="2215703">
                      <a:extLst>
                        <a:ext uri="{9D8B030D-6E8A-4147-A177-3AD203B41FA5}">
                          <a16:colId xmlns:a16="http://schemas.microsoft.com/office/drawing/2014/main" val="1432463005"/>
                        </a:ext>
                      </a:extLst>
                    </a:gridCol>
                    <a:gridCol w="2701816">
                      <a:extLst>
                        <a:ext uri="{9D8B030D-6E8A-4147-A177-3AD203B41FA5}">
                          <a16:colId xmlns:a16="http://schemas.microsoft.com/office/drawing/2014/main" val="632050476"/>
                        </a:ext>
                      </a:extLst>
                    </a:gridCol>
                    <a:gridCol w="3582395">
                      <a:extLst>
                        <a:ext uri="{9D8B030D-6E8A-4147-A177-3AD203B41FA5}">
                          <a16:colId xmlns:a16="http://schemas.microsoft.com/office/drawing/2014/main" val="2315218982"/>
                        </a:ext>
                      </a:extLst>
                    </a:gridCol>
                    <a:gridCol w="2939266">
                      <a:extLst>
                        <a:ext uri="{9D8B030D-6E8A-4147-A177-3AD203B41FA5}">
                          <a16:colId xmlns:a16="http://schemas.microsoft.com/office/drawing/2014/main" val="4073060038"/>
                        </a:ext>
                      </a:extLst>
                    </a:gridCol>
                    <a:gridCol w="4054521">
                      <a:extLst>
                        <a:ext uri="{9D8B030D-6E8A-4147-A177-3AD203B41FA5}">
                          <a16:colId xmlns:a16="http://schemas.microsoft.com/office/drawing/2014/main" val="4185807569"/>
                        </a:ext>
                      </a:extLst>
                    </a:gridCol>
                  </a:tblGrid>
                  <a:tr h="2380787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Anonymity Set Size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Trusted Setup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Proof/Private TX Size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Proof  Generation Time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Verification Time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Cryptographic Assumptions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739974"/>
                      </a:ext>
                    </a:extLst>
                  </a:tr>
                  <a:tr h="1255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Monero</a:t>
                          </a:r>
                          <a:endParaRPr lang="en-US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~2 -5 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&lt;2s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50 </a:t>
                          </a:r>
                          <a:r>
                            <a:rPr lang="en-US" sz="2400" dirty="0" err="1">
                              <a:solidFill>
                                <a:srgbClr val="FFC000"/>
                              </a:solidFill>
                            </a:rPr>
                            <a:t>ms</a:t>
                          </a:r>
                          <a:endParaRPr lang="en-US" sz="24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Well studied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8228291"/>
                      </a:ext>
                    </a:extLst>
                  </a:tr>
                  <a:tr h="1255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Zerocash</a:t>
                          </a:r>
                          <a:endParaRPr lang="en-US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78846" t="-290291" r="-445280" b="-4043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0.3KB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1-20s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8ms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Relatively New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7992101"/>
                      </a:ext>
                    </a:extLst>
                  </a:tr>
                  <a:tr h="1688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Zerocoin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78846" t="-290253" r="-445280" b="-200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25 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2-10s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~300ms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Well studied</a:t>
                          </a:r>
                          <a:b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</a:b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(RSA)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8881665"/>
                      </a:ext>
                    </a:extLst>
                  </a:tr>
                  <a:tr h="1688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Sigma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78846" t="-390253" r="-445280" b="-100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  <a:endParaRPr lang="en-US" sz="24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~1.5 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1.5s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13ms with batch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Max 200+ </a:t>
                          </a:r>
                          <a:r>
                            <a:rPr lang="en-US" sz="2400" dirty="0" err="1">
                              <a:solidFill>
                                <a:srgbClr val="FFC000"/>
                              </a:solidFill>
                            </a:rPr>
                            <a:t>ms</a:t>
                          </a:r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 without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Well studied</a:t>
                          </a:r>
                          <a:b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</a:b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(DDH)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826746"/>
                      </a:ext>
                    </a:extLst>
                  </a:tr>
                  <a:tr h="1688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Lelantus</a:t>
                          </a:r>
                          <a:endParaRPr lang="en-US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78846" t="-490253" r="-445280" b="-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  <a:endParaRPr lang="en-US" sz="24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~1.5 kB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1.5 – 5s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36-70ms with batch</a:t>
                          </a:r>
                          <a:endParaRPr lang="en-US" sz="14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Well studied</a:t>
                          </a:r>
                          <a:b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</a:br>
                          <a:r>
                            <a:rPr lang="en-US" sz="2400" dirty="0">
                              <a:solidFill>
                                <a:srgbClr val="00B050"/>
                              </a:solidFill>
                            </a:rPr>
                            <a:t>(DDH)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9544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8806277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3" name="Google Shape;122;p24"/>
          <p:cNvSpPr txBox="1">
            <a:spLocks noGrp="1"/>
          </p:cNvSpPr>
          <p:nvPr>
            <p:ph type="title"/>
          </p:nvPr>
        </p:nvSpPr>
        <p:spPr>
          <a:xfrm>
            <a:off x="831199" y="732792"/>
            <a:ext cx="11469999" cy="2012445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Finding out more</a:t>
            </a:r>
          </a:p>
        </p:txBody>
      </p:sp>
      <p:sp>
        <p:nvSpPr>
          <p:cNvPr id="174" name="Google Shape;123;p24"/>
          <p:cNvSpPr txBox="1">
            <a:spLocks noGrp="1"/>
          </p:cNvSpPr>
          <p:nvPr>
            <p:ph type="body" sz="quarter" idx="1"/>
          </p:nvPr>
        </p:nvSpPr>
        <p:spPr>
          <a:xfrm>
            <a:off x="831199" y="4102875"/>
            <a:ext cx="10709092" cy="442467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4000" dirty="0"/>
              <a:t>Zcoin.io</a:t>
            </a:r>
          </a:p>
          <a:p>
            <a:pP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4000" dirty="0" err="1"/>
              <a:t>Lelantus</a:t>
            </a:r>
            <a:r>
              <a:rPr sz="4000" dirty="0"/>
              <a:t>: Private transactions with hidden origins and amounts based on DDH (lelantus.io). Paper and presentation with math details</a:t>
            </a:r>
          </a:p>
          <a:p>
            <a:pPr>
              <a:buSzPts val="3200"/>
              <a:defRPr sz="3200" u="sng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4000" dirty="0">
                <a:uFill>
                  <a:solidFill>
                    <a:schemeClr val="accent5"/>
                  </a:solidFill>
                </a:uFill>
                <a:hlinkClick r:id="rId2"/>
              </a:rPr>
              <a:t>team@zcoin.io</a:t>
            </a:r>
          </a:p>
          <a:p>
            <a:pP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4000" dirty="0"/>
              <a:t>Welcome research and comments.</a:t>
            </a:r>
            <a:endParaRPr lang="en-MY" sz="4000" dirty="0"/>
          </a:p>
          <a:p>
            <a:pP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Telegram @</a:t>
            </a:r>
            <a:r>
              <a:rPr lang="en-MY" sz="4000" dirty="0" err="1"/>
              <a:t>zcoinproject</a:t>
            </a:r>
            <a:r>
              <a:rPr lang="en-MY" sz="4000" dirty="0"/>
              <a:t> </a:t>
            </a:r>
          </a:p>
          <a:p>
            <a:pP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000" dirty="0"/>
              <a:t>Twitter @</a:t>
            </a:r>
            <a:r>
              <a:rPr lang="en-MY" sz="4000" dirty="0" err="1"/>
              <a:t>zcoinofficial</a:t>
            </a:r>
            <a:endParaRPr sz="4000" dirty="0"/>
          </a:p>
        </p:txBody>
      </p:sp>
      <p:pic>
        <p:nvPicPr>
          <p:cNvPr id="175" name="ci_logo_regular_big.png" descr="ci_logo_regular_b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691" y="5011361"/>
            <a:ext cx="9489361" cy="316312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traight Connector 6"/>
          <p:cNvSpPr/>
          <p:nvPr/>
        </p:nvSpPr>
        <p:spPr>
          <a:xfrm>
            <a:off x="1116792" y="2482263"/>
            <a:ext cx="7326082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10" name="hero_city3.jpg" descr="hero_city3.jpg"/>
          <p:cNvPicPr>
            <a:picLocks noChangeAspect="1"/>
          </p:cNvPicPr>
          <p:nvPr/>
        </p:nvPicPr>
        <p:blipFill>
          <a:blip r:embed="rId2">
            <a:alphaModFix amt="80000"/>
          </a:blip>
          <a:srcRect l="3777" r="3777" b="25588"/>
          <a:stretch>
            <a:fillRect/>
          </a:stretch>
        </p:blipFill>
        <p:spPr>
          <a:xfrm>
            <a:off x="-2899569" y="505657"/>
            <a:ext cx="30183092" cy="1330171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Google Shape;60;p14">
            <a:extLst>
              <a:ext uri="{FF2B5EF4-FFF2-40B4-BE49-F238E27FC236}">
                <a16:creationId xmlns:a16="http://schemas.microsoft.com/office/drawing/2014/main" id="{A44B1953-B419-420F-819D-9F8542279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90709" y="580867"/>
            <a:ext cx="13191076" cy="3260438"/>
          </a:xfrm>
          <a:prstGeom prst="rect">
            <a:avLst/>
          </a:prstGeom>
        </p:spPr>
        <p:txBody>
          <a:bodyPr/>
          <a:lstStyle/>
          <a:p>
            <a:pPr>
              <a:defRPr sz="72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Why do you need blockchain privacy?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Straight Connector 6">
            <a:extLst>
              <a:ext uri="{FF2B5EF4-FFF2-40B4-BE49-F238E27FC236}">
                <a16:creationId xmlns:a16="http://schemas.microsoft.com/office/drawing/2014/main" id="{CB6BD39F-8586-4B2F-ACD0-3404FC88AA53}"/>
              </a:ext>
            </a:extLst>
          </p:cNvPr>
          <p:cNvSpPr/>
          <p:nvPr/>
        </p:nvSpPr>
        <p:spPr>
          <a:xfrm>
            <a:off x="10504275" y="3726068"/>
            <a:ext cx="12763945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" name="Google Shape;61;p14">
            <a:extLst>
              <a:ext uri="{FF2B5EF4-FFF2-40B4-BE49-F238E27FC236}">
                <a16:creationId xmlns:a16="http://schemas.microsoft.com/office/drawing/2014/main" id="{2BE171FD-31D8-4AC7-8780-1CDE749E5F8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0277716" y="4278221"/>
            <a:ext cx="11680889" cy="746730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Do you want anyone to know?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What you bought before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Your potential </a:t>
            </a:r>
            <a:r>
              <a:rPr lang="en-MY" dirty="0" err="1">
                <a:solidFill>
                  <a:schemeClr val="bg1"/>
                </a:solidFill>
              </a:rPr>
              <a:t>networth</a:t>
            </a:r>
            <a:endParaRPr lang="en-MY" dirty="0">
              <a:solidFill>
                <a:schemeClr val="bg1"/>
              </a:solidFill>
            </a:endParaRP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How much you earn and who you get it from</a:t>
            </a: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MY" dirty="0">
              <a:solidFill>
                <a:schemeClr val="bg1"/>
              </a:solidFill>
            </a:endParaRP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Do businesses want people to know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Who their suppliers are and how much they are paying them?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Who their customers are and how much they are buying?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The value and terms of their contracts?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MY" dirty="0">
              <a:solidFill>
                <a:schemeClr val="bg1"/>
              </a:solidFill>
            </a:endParaRP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For cryptocurrencies or blockchains to be used, privacy is a must!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MY" dirty="0">
              <a:solidFill>
                <a:schemeClr val="bg1"/>
              </a:solidFill>
            </a:endParaRP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140CAC94-D16E-4210-B4BC-60CA4886D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5" y="2946894"/>
            <a:ext cx="8741793" cy="91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48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10" name="hero_city3.jpg" descr="hero_city3.jpg"/>
          <p:cNvPicPr>
            <a:picLocks noChangeAspect="1"/>
          </p:cNvPicPr>
          <p:nvPr/>
        </p:nvPicPr>
        <p:blipFill>
          <a:blip r:embed="rId2">
            <a:alphaModFix amt="80000"/>
          </a:blip>
          <a:srcRect l="3777" r="3777" b="25588"/>
          <a:stretch>
            <a:fillRect/>
          </a:stretch>
        </p:blipFill>
        <p:spPr>
          <a:xfrm>
            <a:off x="-2899569" y="505657"/>
            <a:ext cx="30183092" cy="133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gstock-Technology-Security-207471322.jpg" descr="bigstock-Technology-Security-207471322.jpg">
            <a:extLst>
              <a:ext uri="{FF2B5EF4-FFF2-40B4-BE49-F238E27FC236}">
                <a16:creationId xmlns:a16="http://schemas.microsoft.com/office/drawing/2014/main" id="{4EE8FD4E-CEC6-4A92-B5AA-FFD669ED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19" r="14699"/>
          <a:stretch>
            <a:fillRect/>
          </a:stretch>
        </p:blipFill>
        <p:spPr>
          <a:xfrm>
            <a:off x="0" y="0"/>
            <a:ext cx="954275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Google Shape;60;p14">
            <a:extLst>
              <a:ext uri="{FF2B5EF4-FFF2-40B4-BE49-F238E27FC236}">
                <a16:creationId xmlns:a16="http://schemas.microsoft.com/office/drawing/2014/main" id="{A44B1953-B419-420F-819D-9F8542279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90709" y="580867"/>
            <a:ext cx="13191076" cy="3260438"/>
          </a:xfrm>
          <a:prstGeom prst="rect">
            <a:avLst/>
          </a:prstGeom>
        </p:spPr>
        <p:txBody>
          <a:bodyPr/>
          <a:lstStyle/>
          <a:p>
            <a:pPr>
              <a:defRPr sz="72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>
                <a:solidFill>
                  <a:schemeClr val="bg1"/>
                </a:solidFill>
              </a:rPr>
              <a:t>What do you need for </a:t>
            </a:r>
          </a:p>
          <a:p>
            <a:pPr>
              <a:defRPr sz="72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>
                <a:solidFill>
                  <a:schemeClr val="bg1"/>
                </a:solidFill>
              </a:rPr>
              <a:t>a blockchain privacy system?</a:t>
            </a:r>
          </a:p>
        </p:txBody>
      </p:sp>
      <p:sp>
        <p:nvSpPr>
          <p:cNvPr id="17" name="Straight Connector 6">
            <a:extLst>
              <a:ext uri="{FF2B5EF4-FFF2-40B4-BE49-F238E27FC236}">
                <a16:creationId xmlns:a16="http://schemas.microsoft.com/office/drawing/2014/main" id="{CB6BD39F-8586-4B2F-ACD0-3404FC88AA53}"/>
              </a:ext>
            </a:extLst>
          </p:cNvPr>
          <p:cNvSpPr/>
          <p:nvPr/>
        </p:nvSpPr>
        <p:spPr>
          <a:xfrm>
            <a:off x="10504275" y="3726068"/>
            <a:ext cx="12763945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" name="Google Shape;61;p14">
            <a:extLst>
              <a:ext uri="{FF2B5EF4-FFF2-40B4-BE49-F238E27FC236}">
                <a16:creationId xmlns:a16="http://schemas.microsoft.com/office/drawing/2014/main" id="{2BE171FD-31D8-4AC7-8780-1CDE749E5F8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0277716" y="4278221"/>
            <a:ext cx="11680889" cy="74673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4000" dirty="0">
                <a:solidFill>
                  <a:schemeClr val="bg1"/>
                </a:solidFill>
              </a:rPr>
              <a:t>High anonymity that stands the test of time</a:t>
            </a: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4000" dirty="0">
                <a:solidFill>
                  <a:schemeClr val="bg1"/>
                </a:solidFill>
              </a:rPr>
              <a:t>Good performance that can scale</a:t>
            </a:r>
          </a:p>
          <a:p>
            <a:pPr marL="1413328" lvl="1" indent="-816428" algn="l">
              <a:buSzPts val="3200"/>
              <a:buFont typeface="Arial" panose="020B0604020202020204" pitchFamily="34" charset="0"/>
              <a:buChar char="•"/>
              <a:defRPr sz="320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4000" dirty="0">
                <a:solidFill>
                  <a:schemeClr val="bg1"/>
                </a:solidFill>
              </a:rPr>
              <a:t>Small proof sizes (doesn’t occupy much space on the blockchain)</a:t>
            </a:r>
          </a:p>
          <a:p>
            <a:pPr marL="1413328" lvl="1" indent="-816428" algn="l">
              <a:buSzPts val="3200"/>
              <a:buFont typeface="Arial" panose="020B0604020202020204" pitchFamily="34" charset="0"/>
              <a:buChar char="•"/>
              <a:defRPr sz="320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4000" dirty="0">
                <a:solidFill>
                  <a:schemeClr val="bg1"/>
                </a:solidFill>
              </a:rPr>
              <a:t>Quick verification times (nodes can check the validity quickly)</a:t>
            </a:r>
          </a:p>
          <a:p>
            <a:pPr marL="1413328" lvl="1" indent="-816428" algn="l">
              <a:buSzPts val="3200"/>
              <a:buFont typeface="Arial" panose="020B0604020202020204" pitchFamily="34" charset="0"/>
              <a:buChar char="•"/>
              <a:defRPr sz="320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4000" dirty="0">
                <a:solidFill>
                  <a:schemeClr val="bg1"/>
                </a:solidFill>
              </a:rPr>
              <a:t>Low proof times + resources (the time it takes to create a private transaction)</a:t>
            </a: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4000" dirty="0">
                <a:solidFill>
                  <a:schemeClr val="bg1"/>
                </a:solidFill>
              </a:rPr>
              <a:t>Easy to use </a:t>
            </a: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4000" dirty="0">
                <a:solidFill>
                  <a:schemeClr val="bg1"/>
                </a:solidFill>
              </a:rPr>
              <a:t>Minimal trust required</a:t>
            </a:r>
          </a:p>
        </p:txBody>
      </p:sp>
    </p:spTree>
    <p:extLst>
      <p:ext uri="{BB962C8B-B14F-4D97-AF65-F5344CB8AC3E}">
        <p14:creationId xmlns:p14="http://schemas.microsoft.com/office/powerpoint/2010/main" val="34969857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10" name="hero_city3.jpg" descr="hero_city3.jpg"/>
          <p:cNvPicPr>
            <a:picLocks noChangeAspect="1"/>
          </p:cNvPicPr>
          <p:nvPr/>
        </p:nvPicPr>
        <p:blipFill>
          <a:blip r:embed="rId2">
            <a:alphaModFix amt="80000"/>
          </a:blip>
          <a:srcRect l="3777" r="3777" b="25588"/>
          <a:stretch>
            <a:fillRect/>
          </a:stretch>
        </p:blipFill>
        <p:spPr>
          <a:xfrm>
            <a:off x="-2899569" y="505657"/>
            <a:ext cx="30183092" cy="1330171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Google Shape;60;p14">
            <a:extLst>
              <a:ext uri="{FF2B5EF4-FFF2-40B4-BE49-F238E27FC236}">
                <a16:creationId xmlns:a16="http://schemas.microsoft.com/office/drawing/2014/main" id="{A44B1953-B419-420F-819D-9F8542279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90709" y="580867"/>
            <a:ext cx="13191076" cy="3260438"/>
          </a:xfrm>
          <a:prstGeom prst="rect">
            <a:avLst/>
          </a:prstGeom>
        </p:spPr>
        <p:txBody>
          <a:bodyPr/>
          <a:lstStyle/>
          <a:p>
            <a:pPr>
              <a:defRPr sz="72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Why do we need yet another privacy protocol?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Straight Connector 6">
            <a:extLst>
              <a:ext uri="{FF2B5EF4-FFF2-40B4-BE49-F238E27FC236}">
                <a16:creationId xmlns:a16="http://schemas.microsoft.com/office/drawing/2014/main" id="{CB6BD39F-8586-4B2F-ACD0-3404FC88AA53}"/>
              </a:ext>
            </a:extLst>
          </p:cNvPr>
          <p:cNvSpPr/>
          <p:nvPr/>
        </p:nvSpPr>
        <p:spPr>
          <a:xfrm>
            <a:off x="10504275" y="3726068"/>
            <a:ext cx="12763945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" name="Google Shape;61;p14">
            <a:extLst>
              <a:ext uri="{FF2B5EF4-FFF2-40B4-BE49-F238E27FC236}">
                <a16:creationId xmlns:a16="http://schemas.microsoft.com/office/drawing/2014/main" id="{2BE171FD-31D8-4AC7-8780-1CDE749E5F8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1364645" y="4416244"/>
            <a:ext cx="11680889" cy="74673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No holy grail of privacy protocols: always trade offs</a:t>
            </a: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Privacy protocols that are ‘good enough’ today may not be good enough a few years down the line.</a:t>
            </a: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Are mixing or decoy transaction models enough?</a:t>
            </a:r>
          </a:p>
          <a:p>
            <a:pPr marL="1168400" lvl="3" indent="-571500" algn="l">
              <a:buSzPts val="3600"/>
              <a:buFont typeface="Wingdings" panose="05000000000000000000" pitchFamily="2" charset="2"/>
              <a:buChar char="v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 err="1">
                <a:solidFill>
                  <a:schemeClr val="bg1"/>
                </a:solidFill>
              </a:rPr>
              <a:t>RingCT</a:t>
            </a:r>
            <a:endParaRPr lang="en-MY" sz="4000" dirty="0">
              <a:solidFill>
                <a:schemeClr val="bg1"/>
              </a:solidFill>
            </a:endParaRPr>
          </a:p>
          <a:p>
            <a:pPr marL="1168400" lvl="2" indent="-571500" algn="l">
              <a:buSzPts val="3600"/>
              <a:buFont typeface="Wingdings" panose="05000000000000000000" pitchFamily="2" charset="2"/>
              <a:buChar char="v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Coin mixers or tumblers (Cash Shuffle)</a:t>
            </a:r>
          </a:p>
          <a:p>
            <a:pPr marL="1168400" lvl="2" indent="-571500" algn="l">
              <a:buSzPts val="3600"/>
              <a:buFont typeface="Wingdings" panose="05000000000000000000" pitchFamily="2" charset="2"/>
              <a:buChar char="v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 err="1">
                <a:solidFill>
                  <a:schemeClr val="bg1"/>
                </a:solidFill>
              </a:rPr>
              <a:t>Mimblewimble</a:t>
            </a:r>
            <a:endParaRPr lang="en-MY" sz="4000" dirty="0">
              <a:solidFill>
                <a:schemeClr val="bg1"/>
              </a:solidFill>
            </a:endParaRP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BD752094-BFB9-4654-8C67-FB9B5837D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2" y="4048707"/>
            <a:ext cx="9978603" cy="56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20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88" y="1811310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31199" y="494007"/>
            <a:ext cx="1223456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Decoy Systems vs ZKP</a:t>
            </a: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1116792" y="225545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60D7B8-6228-48F2-8B6D-512DAFA50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821" y="3670959"/>
            <a:ext cx="14516100" cy="85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33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88" y="1811310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31199" y="494007"/>
            <a:ext cx="1223456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Decoy Systems vs ZKP</a:t>
            </a: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1116792" y="225545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A7897-A12A-4BE5-A1C2-B3F20A495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5" y="3342360"/>
            <a:ext cx="19163126" cy="82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930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21" name="hero_city3.jpg" descr="hero_city3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59588" y="1811310"/>
            <a:ext cx="25503176" cy="13962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66;p15"/>
          <p:cNvSpPr txBox="1">
            <a:spLocks noGrp="1"/>
          </p:cNvSpPr>
          <p:nvPr>
            <p:ph type="title"/>
          </p:nvPr>
        </p:nvSpPr>
        <p:spPr>
          <a:xfrm>
            <a:off x="831199" y="494007"/>
            <a:ext cx="12234561" cy="1965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MY" dirty="0"/>
              <a:t>Decoy Systems vs ZKP</a:t>
            </a:r>
            <a:endParaRPr dirty="0"/>
          </a:p>
        </p:txBody>
      </p:sp>
      <p:sp>
        <p:nvSpPr>
          <p:cNvPr id="124" name="Straight Connector 6"/>
          <p:cNvSpPr/>
          <p:nvPr/>
        </p:nvSpPr>
        <p:spPr>
          <a:xfrm>
            <a:off x="1116792" y="2255457"/>
            <a:ext cx="7574843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9A622-691A-4992-A714-C9428EBD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40" y="2904081"/>
            <a:ext cx="11654867" cy="10347642"/>
          </a:xfrm>
          <a:prstGeom prst="rect">
            <a:avLst/>
          </a:prstGeom>
        </p:spPr>
      </p:pic>
      <p:sp>
        <p:nvSpPr>
          <p:cNvPr id="9" name="Google Shape;67;p15">
            <a:extLst>
              <a:ext uri="{FF2B5EF4-FFF2-40B4-BE49-F238E27FC236}">
                <a16:creationId xmlns:a16="http://schemas.microsoft.com/office/drawing/2014/main" id="{D411822D-4B71-45C2-AA7C-FC927C9A3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66800" y="2904081"/>
            <a:ext cx="10200640" cy="103476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 err="1"/>
              <a:t>FloodXMR</a:t>
            </a:r>
            <a:r>
              <a:rPr lang="en-MY" sz="4400" dirty="0"/>
              <a:t> shows some weaknesses of decoy systems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Flooding with transaction spam to make others mix with you.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Cost is about 17,000 USD (figure disputed) a year or so to deanonymize ~50% of transactions. Cheap transactions actually hurt them by making it cheap to do an attack</a:t>
            </a:r>
          </a:p>
          <a:p>
            <a:pPr>
              <a:buClr>
                <a:srgbClr val="FFFFFF"/>
              </a:buClr>
              <a:buSzPts val="3200"/>
              <a:defRPr sz="32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MY" sz="4400" dirty="0"/>
              <a:t>How much is too expensive?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7463911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"/>
          <p:cNvSpPr/>
          <p:nvPr/>
        </p:nvSpPr>
        <p:spPr>
          <a:xfrm>
            <a:off x="-137239" y="-388419"/>
            <a:ext cx="24658477" cy="14492837"/>
          </a:xfrm>
          <a:prstGeom prst="rect">
            <a:avLst/>
          </a:prstGeom>
          <a:solidFill>
            <a:srgbClr val="1F1E2D"/>
          </a:solidFill>
          <a:ln w="25400">
            <a:miter lim="400000"/>
          </a:ln>
        </p:spPr>
        <p:txBody>
          <a:bodyPr lIns="243839" tIns="243839" rIns="243839" bIns="243839" anchor="ctr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10" name="hero_city3.jpg" descr="hero_city3.jpg"/>
          <p:cNvPicPr>
            <a:picLocks noChangeAspect="1"/>
          </p:cNvPicPr>
          <p:nvPr/>
        </p:nvPicPr>
        <p:blipFill>
          <a:blip r:embed="rId2">
            <a:alphaModFix amt="80000"/>
          </a:blip>
          <a:srcRect l="3777" r="3777" b="25588"/>
          <a:stretch>
            <a:fillRect/>
          </a:stretch>
        </p:blipFill>
        <p:spPr>
          <a:xfrm>
            <a:off x="-2899546" y="580867"/>
            <a:ext cx="30183092" cy="1330171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Google Shape;60;p14">
            <a:extLst>
              <a:ext uri="{FF2B5EF4-FFF2-40B4-BE49-F238E27FC236}">
                <a16:creationId xmlns:a16="http://schemas.microsoft.com/office/drawing/2014/main" id="{A44B1953-B419-420F-819D-9F8542279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90709" y="580867"/>
            <a:ext cx="13191076" cy="3260438"/>
          </a:xfrm>
          <a:prstGeom prst="rect">
            <a:avLst/>
          </a:prstGeom>
        </p:spPr>
        <p:txBody>
          <a:bodyPr/>
          <a:lstStyle/>
          <a:p>
            <a:pPr>
              <a:defRPr sz="72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dirty="0">
                <a:solidFill>
                  <a:schemeClr val="bg1"/>
                </a:solidFill>
              </a:rPr>
              <a:t>What about </a:t>
            </a:r>
            <a:r>
              <a:rPr lang="en-MY" dirty="0" err="1">
                <a:solidFill>
                  <a:schemeClr val="bg1"/>
                </a:solidFill>
              </a:rPr>
              <a:t>zkSNARKs</a:t>
            </a:r>
            <a:r>
              <a:rPr lang="en-MY" dirty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Straight Connector 6">
            <a:extLst>
              <a:ext uri="{FF2B5EF4-FFF2-40B4-BE49-F238E27FC236}">
                <a16:creationId xmlns:a16="http://schemas.microsoft.com/office/drawing/2014/main" id="{CB6BD39F-8586-4B2F-ACD0-3404FC88AA53}"/>
              </a:ext>
            </a:extLst>
          </p:cNvPr>
          <p:cNvSpPr/>
          <p:nvPr/>
        </p:nvSpPr>
        <p:spPr>
          <a:xfrm>
            <a:off x="10504275" y="3726068"/>
            <a:ext cx="12763945" cy="1"/>
          </a:xfrm>
          <a:prstGeom prst="line">
            <a:avLst/>
          </a:prstGeom>
          <a:ln w="76200">
            <a:solidFill>
              <a:srgbClr val="3FAD54"/>
            </a:solidFill>
            <a:miter/>
          </a:ln>
        </p:spPr>
        <p:txBody>
          <a:bodyPr lIns="243839" tIns="243839" rIns="243839" bIns="243839"/>
          <a:lstStyle/>
          <a:p>
            <a:pPr defTabSz="4876800">
              <a:defRPr sz="8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" name="Google Shape;61;p14">
            <a:extLst>
              <a:ext uri="{FF2B5EF4-FFF2-40B4-BE49-F238E27FC236}">
                <a16:creationId xmlns:a16="http://schemas.microsoft.com/office/drawing/2014/main" id="{2BE171FD-31D8-4AC7-8780-1CDE749E5F8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1364645" y="4416244"/>
            <a:ext cx="11680889" cy="74673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Trusted setup is a problem with </a:t>
            </a:r>
            <a:r>
              <a:rPr lang="en-MY" sz="4000" dirty="0" err="1">
                <a:solidFill>
                  <a:schemeClr val="bg1"/>
                </a:solidFill>
              </a:rPr>
              <a:t>zkSNARKs</a:t>
            </a:r>
            <a:endParaRPr lang="en-MY" sz="4000" dirty="0">
              <a:solidFill>
                <a:schemeClr val="bg1"/>
              </a:solidFill>
            </a:endParaRP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Against the idea of “Don’t trust, verify”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Mitigated by Sapling MPC</a:t>
            </a: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Extremely complicated cryptography and construction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Only a handful of cryptographers in the world understand it well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Often called moon math</a:t>
            </a:r>
          </a:p>
          <a:p>
            <a:pPr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MY" sz="4000" dirty="0">
                <a:solidFill>
                  <a:schemeClr val="bg1"/>
                </a:solidFill>
              </a:rPr>
              <a:t>Experimental cryptographic assumptions</a:t>
            </a:r>
          </a:p>
          <a:p>
            <a:pPr lvl="1" algn="l">
              <a:buSzPts val="3600"/>
              <a:buFont typeface="Arial" panose="020B0604020202020204" pitchFamily="34" charset="0"/>
              <a:buChar char="•"/>
              <a:defRPr sz="3600">
                <a:solidFill>
                  <a:srgbClr val="33333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MY" sz="4000" dirty="0">
              <a:solidFill>
                <a:schemeClr val="bg1"/>
              </a:solidFill>
            </a:endParaRPr>
          </a:p>
        </p:txBody>
      </p:sp>
      <p:pic>
        <p:nvPicPr>
          <p:cNvPr id="6" name="Picture 5" descr="A cat sitting on a desk&#10;&#10;Description automatically generated">
            <a:extLst>
              <a:ext uri="{FF2B5EF4-FFF2-40B4-BE49-F238E27FC236}">
                <a16:creationId xmlns:a16="http://schemas.microsoft.com/office/drawing/2014/main" id="{8B80743F-EBE9-4C35-9236-4B752CBA1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15" y="731358"/>
            <a:ext cx="7892159" cy="5919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97A978-C122-4C24-9C86-B56FF8595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33" y="7851083"/>
            <a:ext cx="8081941" cy="51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343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943</Words>
  <Application>Microsoft Office PowerPoint</Application>
  <PresentationFormat>Custom</PresentationFormat>
  <Paragraphs>146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Avenir Book</vt:lpstr>
      <vt:lpstr>Avenir Heavy</vt:lpstr>
      <vt:lpstr>Avenir Roman</vt:lpstr>
      <vt:lpstr>Cambria Math</vt:lpstr>
      <vt:lpstr>Helvetica</vt:lpstr>
      <vt:lpstr>Wingdings</vt:lpstr>
      <vt:lpstr>Simple Light</vt:lpstr>
      <vt:lpstr>PowerPoint Presentation</vt:lpstr>
      <vt:lpstr>Sigma &amp; Lelantus</vt:lpstr>
      <vt:lpstr>Why do you need blockchain privacy?</vt:lpstr>
      <vt:lpstr>What do you need for  a blockchain privacy system?</vt:lpstr>
      <vt:lpstr>Why do we need yet another privacy protocol?</vt:lpstr>
      <vt:lpstr>Decoy Systems vs ZKP</vt:lpstr>
      <vt:lpstr>Decoy Systems vs ZKP</vt:lpstr>
      <vt:lpstr>Decoy Systems vs ZKP</vt:lpstr>
      <vt:lpstr>What about zkSNARKs?</vt:lpstr>
      <vt:lpstr>PowerPoint Presentation</vt:lpstr>
      <vt:lpstr>What about Zerocoin?</vt:lpstr>
      <vt:lpstr>PowerPoint Presentation</vt:lpstr>
      <vt:lpstr>Mint Spend Repeat</vt:lpstr>
      <vt:lpstr>What is Sigma?</vt:lpstr>
      <vt:lpstr>Sigma in Action</vt:lpstr>
      <vt:lpstr>Sigma in Action</vt:lpstr>
      <vt:lpstr>The problem with fixed denominations</vt:lpstr>
      <vt:lpstr>Lelantus</vt:lpstr>
      <vt:lpstr>Lelantus</vt:lpstr>
      <vt:lpstr>Comparison Chart</vt:lpstr>
      <vt:lpstr>Finding out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LELANTUS</dc:title>
  <dc:creator>Reuben Yap</dc:creator>
  <cp:lastModifiedBy>Reuben Yap</cp:lastModifiedBy>
  <cp:revision>35</cp:revision>
  <dcterms:modified xsi:type="dcterms:W3CDTF">2019-06-07T21:36:24Z</dcterms:modified>
</cp:coreProperties>
</file>